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88" r:id="rId3"/>
    <p:sldId id="290" r:id="rId4"/>
    <p:sldId id="289" r:id="rId5"/>
    <p:sldId id="291" r:id="rId6"/>
    <p:sldId id="292" r:id="rId7"/>
    <p:sldId id="299" r:id="rId8"/>
    <p:sldId id="294" r:id="rId9"/>
    <p:sldId id="293" r:id="rId10"/>
    <p:sldId id="301" r:id="rId11"/>
    <p:sldId id="303" r:id="rId12"/>
    <p:sldId id="304" r:id="rId13"/>
    <p:sldId id="296" r:id="rId14"/>
    <p:sldId id="302" r:id="rId15"/>
    <p:sldId id="297" r:id="rId16"/>
    <p:sldId id="298" r:id="rId17"/>
    <p:sldId id="295" r:id="rId18"/>
    <p:sldId id="259" r:id="rId19"/>
    <p:sldId id="260" r:id="rId20"/>
    <p:sldId id="261" r:id="rId21"/>
    <p:sldId id="262" r:id="rId22"/>
    <p:sldId id="263" r:id="rId23"/>
    <p:sldId id="267" r:id="rId24"/>
    <p:sldId id="268" r:id="rId25"/>
    <p:sldId id="269" r:id="rId26"/>
    <p:sldId id="277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663B1A-8B3B-4357-BB53-C1305793AD98}">
          <p14:sldIdLst>
            <p14:sldId id="256"/>
            <p14:sldId id="288"/>
            <p14:sldId id="290"/>
            <p14:sldId id="289"/>
            <p14:sldId id="291"/>
            <p14:sldId id="292"/>
            <p14:sldId id="299"/>
            <p14:sldId id="294"/>
            <p14:sldId id="293"/>
            <p14:sldId id="301"/>
            <p14:sldId id="303"/>
            <p14:sldId id="304"/>
            <p14:sldId id="296"/>
            <p14:sldId id="302"/>
            <p14:sldId id="297"/>
            <p14:sldId id="298"/>
            <p14:sldId id="295"/>
            <p14:sldId id="259"/>
            <p14:sldId id="260"/>
            <p14:sldId id="261"/>
            <p14:sldId id="262"/>
            <p14:sldId id="263"/>
            <p14:sldId id="267"/>
            <p14:sldId id="268"/>
            <p14:sldId id="269"/>
          </p14:sldIdLst>
        </p14:section>
        <p14:section name="Untitled Section" id="{708BC78A-4BAB-4CFB-A8D6-D81480EA3EFE}">
          <p14:sldIdLst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 arnold" initials="ja" lastIdx="1" clrIdx="0">
    <p:extLst>
      <p:ext uri="{19B8F6BF-5375-455C-9EA6-DF929625EA0E}">
        <p15:presenceInfo xmlns:p15="http://schemas.microsoft.com/office/powerpoint/2012/main" userId="3935e42821bac1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89563" autoAdjust="0"/>
  </p:normalViewPr>
  <p:slideViewPr>
    <p:cSldViewPr snapToGrid="0">
      <p:cViewPr>
        <p:scale>
          <a:sx n="75" d="100"/>
          <a:sy n="75" d="100"/>
        </p:scale>
        <p:origin x="-810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AF6FB3-8B4D-4AC4-BB52-66A1B5C704F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8ABB85-7488-4A31-98B6-97F459797FD7}">
      <dgm:prSet/>
      <dgm:spPr/>
      <dgm:t>
        <a:bodyPr/>
        <a:lstStyle/>
        <a:p>
          <a:r>
            <a:rPr lang="en-US"/>
            <a:t>Objective</a:t>
          </a:r>
        </a:p>
      </dgm:t>
    </dgm:pt>
    <dgm:pt modelId="{AD017BD8-C4EB-4CE8-B775-D865D2A82EE7}" type="parTrans" cxnId="{966AA8FE-A86A-4D7B-B702-3EC468614337}">
      <dgm:prSet/>
      <dgm:spPr/>
      <dgm:t>
        <a:bodyPr/>
        <a:lstStyle/>
        <a:p>
          <a:endParaRPr lang="en-US"/>
        </a:p>
      </dgm:t>
    </dgm:pt>
    <dgm:pt modelId="{13577FE3-0B97-430D-9BDD-9CFEDC02DF2A}" type="sibTrans" cxnId="{966AA8FE-A86A-4D7B-B702-3EC468614337}">
      <dgm:prSet/>
      <dgm:spPr/>
      <dgm:t>
        <a:bodyPr/>
        <a:lstStyle/>
        <a:p>
          <a:endParaRPr lang="en-US"/>
        </a:p>
      </dgm:t>
    </dgm:pt>
    <dgm:pt modelId="{FAE91FBD-E532-4C41-8267-00DE2C0AA96B}">
      <dgm:prSet/>
      <dgm:spPr/>
      <dgm:t>
        <a:bodyPr/>
        <a:lstStyle/>
        <a:p>
          <a:r>
            <a:rPr lang="en-US"/>
            <a:t>Data  </a:t>
          </a:r>
        </a:p>
      </dgm:t>
    </dgm:pt>
    <dgm:pt modelId="{7F4CD150-D70B-432F-947F-C8C03F3F5FBD}" type="parTrans" cxnId="{1A2E4FB8-045E-490C-9338-99FD58103DBC}">
      <dgm:prSet/>
      <dgm:spPr/>
      <dgm:t>
        <a:bodyPr/>
        <a:lstStyle/>
        <a:p>
          <a:endParaRPr lang="en-US"/>
        </a:p>
      </dgm:t>
    </dgm:pt>
    <dgm:pt modelId="{E0C342D4-6413-43CF-94D2-C08FC4657CB4}" type="sibTrans" cxnId="{1A2E4FB8-045E-490C-9338-99FD58103DBC}">
      <dgm:prSet/>
      <dgm:spPr/>
      <dgm:t>
        <a:bodyPr/>
        <a:lstStyle/>
        <a:p>
          <a:endParaRPr lang="en-US"/>
        </a:p>
      </dgm:t>
    </dgm:pt>
    <dgm:pt modelId="{E554200A-C9B7-408C-8E41-BC1BD8B6F8D2}">
      <dgm:prSet/>
      <dgm:spPr/>
      <dgm:t>
        <a:bodyPr/>
        <a:lstStyle/>
        <a:p>
          <a:r>
            <a:rPr lang="en-US"/>
            <a:t>Sources, Cleaning, Duplicates, Outliers, Missing Data</a:t>
          </a:r>
        </a:p>
      </dgm:t>
    </dgm:pt>
    <dgm:pt modelId="{7DF83780-F8A5-424D-B520-87DD2CE71B70}" type="parTrans" cxnId="{471FA52A-3949-43DF-A870-A9438B3CA6EF}">
      <dgm:prSet/>
      <dgm:spPr/>
      <dgm:t>
        <a:bodyPr/>
        <a:lstStyle/>
        <a:p>
          <a:endParaRPr lang="en-US"/>
        </a:p>
      </dgm:t>
    </dgm:pt>
    <dgm:pt modelId="{D83AE471-064C-4A7B-B248-BAE73CB9B4DC}" type="sibTrans" cxnId="{471FA52A-3949-43DF-A870-A9438B3CA6EF}">
      <dgm:prSet/>
      <dgm:spPr/>
      <dgm:t>
        <a:bodyPr/>
        <a:lstStyle/>
        <a:p>
          <a:endParaRPr lang="en-US"/>
        </a:p>
      </dgm:t>
    </dgm:pt>
    <dgm:pt modelId="{63D36748-6EB2-4657-85F3-00EF244E0E0A}">
      <dgm:prSet/>
      <dgm:spPr/>
      <dgm:t>
        <a:bodyPr/>
        <a:lstStyle/>
        <a:p>
          <a:r>
            <a:rPr lang="en-US"/>
            <a:t>Analysis </a:t>
          </a:r>
        </a:p>
      </dgm:t>
    </dgm:pt>
    <dgm:pt modelId="{B4D8545A-53F1-4B05-9D73-3F068114187A}" type="parTrans" cxnId="{68499C54-12F4-449E-95B1-810C917F804E}">
      <dgm:prSet/>
      <dgm:spPr/>
      <dgm:t>
        <a:bodyPr/>
        <a:lstStyle/>
        <a:p>
          <a:endParaRPr lang="en-US"/>
        </a:p>
      </dgm:t>
    </dgm:pt>
    <dgm:pt modelId="{9B4BB7D7-BAE2-478B-92DB-193566B276F2}" type="sibTrans" cxnId="{68499C54-12F4-449E-95B1-810C917F804E}">
      <dgm:prSet/>
      <dgm:spPr/>
      <dgm:t>
        <a:bodyPr/>
        <a:lstStyle/>
        <a:p>
          <a:endParaRPr lang="en-US"/>
        </a:p>
      </dgm:t>
    </dgm:pt>
    <dgm:pt modelId="{0EE27921-0232-471C-8C68-FBF4649D4296}">
      <dgm:prSet/>
      <dgm:spPr/>
      <dgm:t>
        <a:bodyPr/>
        <a:lstStyle/>
        <a:p>
          <a:r>
            <a:rPr lang="en-US"/>
            <a:t>Questions Answered and Actionable Insights </a:t>
          </a:r>
        </a:p>
      </dgm:t>
    </dgm:pt>
    <dgm:pt modelId="{3F04413D-A3FA-4DC2-8460-8A3D061801E9}" type="parTrans" cxnId="{ABFBDB06-D3EE-4093-9B05-C46EF9913B6F}">
      <dgm:prSet/>
      <dgm:spPr/>
      <dgm:t>
        <a:bodyPr/>
        <a:lstStyle/>
        <a:p>
          <a:endParaRPr lang="en-US"/>
        </a:p>
      </dgm:t>
    </dgm:pt>
    <dgm:pt modelId="{5B62633A-4E00-4C98-A500-76C2437F2FF5}" type="sibTrans" cxnId="{ABFBDB06-D3EE-4093-9B05-C46EF9913B6F}">
      <dgm:prSet/>
      <dgm:spPr/>
      <dgm:t>
        <a:bodyPr/>
        <a:lstStyle/>
        <a:p>
          <a:endParaRPr lang="en-US"/>
        </a:p>
      </dgm:t>
    </dgm:pt>
    <dgm:pt modelId="{18B4284C-2911-42CC-951D-EEDDD34E70DA}">
      <dgm:prSet/>
      <dgm:spPr/>
      <dgm:t>
        <a:bodyPr/>
        <a:lstStyle/>
        <a:p>
          <a:r>
            <a:rPr lang="en-US"/>
            <a:t>Limitations and Future Work </a:t>
          </a:r>
        </a:p>
      </dgm:t>
    </dgm:pt>
    <dgm:pt modelId="{3A8FB7C8-29B4-4AC6-9EB4-6E920E1112E5}" type="parTrans" cxnId="{3CEBAD3A-F9A0-4302-B9B5-CDFC6CDD4765}">
      <dgm:prSet/>
      <dgm:spPr/>
      <dgm:t>
        <a:bodyPr/>
        <a:lstStyle/>
        <a:p>
          <a:endParaRPr lang="en-US"/>
        </a:p>
      </dgm:t>
    </dgm:pt>
    <dgm:pt modelId="{4F085431-727A-4999-8A17-20F73B3C3A07}" type="sibTrans" cxnId="{3CEBAD3A-F9A0-4302-B9B5-CDFC6CDD4765}">
      <dgm:prSet/>
      <dgm:spPr/>
      <dgm:t>
        <a:bodyPr/>
        <a:lstStyle/>
        <a:p>
          <a:endParaRPr lang="en-US"/>
        </a:p>
      </dgm:t>
    </dgm:pt>
    <dgm:pt modelId="{48970439-B219-4190-A91F-2B6C8D8F08C8}">
      <dgm:prSet/>
      <dgm:spPr/>
      <dgm:t>
        <a:bodyPr/>
        <a:lstStyle/>
        <a:p>
          <a:r>
            <a:rPr lang="en-US"/>
            <a:t>Q&amp;A </a:t>
          </a:r>
        </a:p>
      </dgm:t>
    </dgm:pt>
    <dgm:pt modelId="{FFBDB9D5-8BFA-464B-AA93-021D6E21BB9B}" type="parTrans" cxnId="{3637E606-DBAF-4AB7-8AF8-9EA08C8134D9}">
      <dgm:prSet/>
      <dgm:spPr/>
      <dgm:t>
        <a:bodyPr/>
        <a:lstStyle/>
        <a:p>
          <a:endParaRPr lang="en-US"/>
        </a:p>
      </dgm:t>
    </dgm:pt>
    <dgm:pt modelId="{CB69953A-EA48-4676-9069-95A5DD2A4A1A}" type="sibTrans" cxnId="{3637E606-DBAF-4AB7-8AF8-9EA08C8134D9}">
      <dgm:prSet/>
      <dgm:spPr/>
      <dgm:t>
        <a:bodyPr/>
        <a:lstStyle/>
        <a:p>
          <a:endParaRPr lang="en-US"/>
        </a:p>
      </dgm:t>
    </dgm:pt>
    <dgm:pt modelId="{968EBDC8-A04F-4FB8-9FCD-D0B4D52FF68E}" type="pres">
      <dgm:prSet presAssocID="{A7AF6FB3-8B4D-4AC4-BB52-66A1B5C704FF}" presName="root" presStyleCnt="0">
        <dgm:presLayoutVars>
          <dgm:dir/>
          <dgm:resizeHandles val="exact"/>
        </dgm:presLayoutVars>
      </dgm:prSet>
      <dgm:spPr/>
    </dgm:pt>
    <dgm:pt modelId="{A6A8C0B1-C6E4-4A56-B198-70372633140B}" type="pres">
      <dgm:prSet presAssocID="{948ABB85-7488-4A31-98B6-97F459797FD7}" presName="compNode" presStyleCnt="0"/>
      <dgm:spPr/>
    </dgm:pt>
    <dgm:pt modelId="{9B94612A-B0E8-4057-BF73-3825F9DD0919}" type="pres">
      <dgm:prSet presAssocID="{948ABB85-7488-4A31-98B6-97F459797FD7}" presName="bgRect" presStyleLbl="bgShp" presStyleIdx="0" presStyleCnt="5"/>
      <dgm:spPr/>
    </dgm:pt>
    <dgm:pt modelId="{FEFB55EA-9565-4192-BEC1-C93F92AFB586}" type="pres">
      <dgm:prSet presAssocID="{948ABB85-7488-4A31-98B6-97F459797FD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6E2D784-96B6-4B1B-8D92-BFD898BAF374}" type="pres">
      <dgm:prSet presAssocID="{948ABB85-7488-4A31-98B6-97F459797FD7}" presName="spaceRect" presStyleCnt="0"/>
      <dgm:spPr/>
    </dgm:pt>
    <dgm:pt modelId="{9EF3D4A8-7F2E-434F-ADA8-ACF480C42CAE}" type="pres">
      <dgm:prSet presAssocID="{948ABB85-7488-4A31-98B6-97F459797FD7}" presName="parTx" presStyleLbl="revTx" presStyleIdx="0" presStyleCnt="7">
        <dgm:presLayoutVars>
          <dgm:chMax val="0"/>
          <dgm:chPref val="0"/>
        </dgm:presLayoutVars>
      </dgm:prSet>
      <dgm:spPr/>
    </dgm:pt>
    <dgm:pt modelId="{55B67104-20E8-4B40-80D7-3BA22798F378}" type="pres">
      <dgm:prSet presAssocID="{13577FE3-0B97-430D-9BDD-9CFEDC02DF2A}" presName="sibTrans" presStyleCnt="0"/>
      <dgm:spPr/>
    </dgm:pt>
    <dgm:pt modelId="{E79A19E9-4D39-4B41-A8D0-470D7269EDBD}" type="pres">
      <dgm:prSet presAssocID="{FAE91FBD-E532-4C41-8267-00DE2C0AA96B}" presName="compNode" presStyleCnt="0"/>
      <dgm:spPr/>
    </dgm:pt>
    <dgm:pt modelId="{9C1ABED0-75D2-4692-A9A5-9D44B130C3DF}" type="pres">
      <dgm:prSet presAssocID="{FAE91FBD-E532-4C41-8267-00DE2C0AA96B}" presName="bgRect" presStyleLbl="bgShp" presStyleIdx="1" presStyleCnt="5"/>
      <dgm:spPr/>
    </dgm:pt>
    <dgm:pt modelId="{382949D2-39B6-4D35-B059-2E93FA52AABC}" type="pres">
      <dgm:prSet presAssocID="{FAE91FBD-E532-4C41-8267-00DE2C0AA96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F2430EC-8048-440D-A25F-CA91ECE86F07}" type="pres">
      <dgm:prSet presAssocID="{FAE91FBD-E532-4C41-8267-00DE2C0AA96B}" presName="spaceRect" presStyleCnt="0"/>
      <dgm:spPr/>
    </dgm:pt>
    <dgm:pt modelId="{D35F0499-331F-4AF3-A1D6-A53A91064CBC}" type="pres">
      <dgm:prSet presAssocID="{FAE91FBD-E532-4C41-8267-00DE2C0AA96B}" presName="parTx" presStyleLbl="revTx" presStyleIdx="1" presStyleCnt="7">
        <dgm:presLayoutVars>
          <dgm:chMax val="0"/>
          <dgm:chPref val="0"/>
        </dgm:presLayoutVars>
      </dgm:prSet>
      <dgm:spPr/>
    </dgm:pt>
    <dgm:pt modelId="{A240EEE4-1878-457C-BF91-F63DEFA5B9C1}" type="pres">
      <dgm:prSet presAssocID="{FAE91FBD-E532-4C41-8267-00DE2C0AA96B}" presName="desTx" presStyleLbl="revTx" presStyleIdx="2" presStyleCnt="7">
        <dgm:presLayoutVars/>
      </dgm:prSet>
      <dgm:spPr/>
    </dgm:pt>
    <dgm:pt modelId="{F84AF0D1-1220-440B-AE6D-69E3827D216D}" type="pres">
      <dgm:prSet presAssocID="{E0C342D4-6413-43CF-94D2-C08FC4657CB4}" presName="sibTrans" presStyleCnt="0"/>
      <dgm:spPr/>
    </dgm:pt>
    <dgm:pt modelId="{7BCCC4C7-B28A-4F21-9F69-FAE846062A86}" type="pres">
      <dgm:prSet presAssocID="{63D36748-6EB2-4657-85F3-00EF244E0E0A}" presName="compNode" presStyleCnt="0"/>
      <dgm:spPr/>
    </dgm:pt>
    <dgm:pt modelId="{CF30E8F3-D7E5-49DC-9C5E-2136C3C598E4}" type="pres">
      <dgm:prSet presAssocID="{63D36748-6EB2-4657-85F3-00EF244E0E0A}" presName="bgRect" presStyleLbl="bgShp" presStyleIdx="2" presStyleCnt="5"/>
      <dgm:spPr/>
    </dgm:pt>
    <dgm:pt modelId="{C6EF51B5-B218-4201-9F01-D5CCF6BB3A66}" type="pres">
      <dgm:prSet presAssocID="{63D36748-6EB2-4657-85F3-00EF244E0E0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E99B6F-3329-4AC7-AEC6-27A8DA7396FF}" type="pres">
      <dgm:prSet presAssocID="{63D36748-6EB2-4657-85F3-00EF244E0E0A}" presName="spaceRect" presStyleCnt="0"/>
      <dgm:spPr/>
    </dgm:pt>
    <dgm:pt modelId="{814DF1BC-72D2-4776-B68D-CA6395FCFA18}" type="pres">
      <dgm:prSet presAssocID="{63D36748-6EB2-4657-85F3-00EF244E0E0A}" presName="parTx" presStyleLbl="revTx" presStyleIdx="3" presStyleCnt="7">
        <dgm:presLayoutVars>
          <dgm:chMax val="0"/>
          <dgm:chPref val="0"/>
        </dgm:presLayoutVars>
      </dgm:prSet>
      <dgm:spPr/>
    </dgm:pt>
    <dgm:pt modelId="{DF81A9EB-AFA1-4EB1-8368-4C6C336A77E2}" type="pres">
      <dgm:prSet presAssocID="{63D36748-6EB2-4657-85F3-00EF244E0E0A}" presName="desTx" presStyleLbl="revTx" presStyleIdx="4" presStyleCnt="7">
        <dgm:presLayoutVars/>
      </dgm:prSet>
      <dgm:spPr/>
    </dgm:pt>
    <dgm:pt modelId="{D350B5DF-DA82-463E-B0C5-DC339EDAB0B8}" type="pres">
      <dgm:prSet presAssocID="{9B4BB7D7-BAE2-478B-92DB-193566B276F2}" presName="sibTrans" presStyleCnt="0"/>
      <dgm:spPr/>
    </dgm:pt>
    <dgm:pt modelId="{63675E03-46B1-4385-AC50-A781FAC2EAF2}" type="pres">
      <dgm:prSet presAssocID="{18B4284C-2911-42CC-951D-EEDDD34E70DA}" presName="compNode" presStyleCnt="0"/>
      <dgm:spPr/>
    </dgm:pt>
    <dgm:pt modelId="{F4715670-BD30-4137-9148-8124C11689FE}" type="pres">
      <dgm:prSet presAssocID="{18B4284C-2911-42CC-951D-EEDDD34E70DA}" presName="bgRect" presStyleLbl="bgShp" presStyleIdx="3" presStyleCnt="5"/>
      <dgm:spPr/>
    </dgm:pt>
    <dgm:pt modelId="{2DA51C5C-7D94-4AAF-87A8-89989476D3B6}" type="pres">
      <dgm:prSet presAssocID="{18B4284C-2911-42CC-951D-EEDDD34E70D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e"/>
        </a:ext>
      </dgm:extLst>
    </dgm:pt>
    <dgm:pt modelId="{4FE57000-FB04-4422-8CE5-E80D1BD14D65}" type="pres">
      <dgm:prSet presAssocID="{18B4284C-2911-42CC-951D-EEDDD34E70DA}" presName="spaceRect" presStyleCnt="0"/>
      <dgm:spPr/>
    </dgm:pt>
    <dgm:pt modelId="{4BB4637D-5237-43B3-A68B-5A41D162F931}" type="pres">
      <dgm:prSet presAssocID="{18B4284C-2911-42CC-951D-EEDDD34E70DA}" presName="parTx" presStyleLbl="revTx" presStyleIdx="5" presStyleCnt="7">
        <dgm:presLayoutVars>
          <dgm:chMax val="0"/>
          <dgm:chPref val="0"/>
        </dgm:presLayoutVars>
      </dgm:prSet>
      <dgm:spPr/>
    </dgm:pt>
    <dgm:pt modelId="{839E6284-D172-4DD1-8BDE-576B4F438FC4}" type="pres">
      <dgm:prSet presAssocID="{4F085431-727A-4999-8A17-20F73B3C3A07}" presName="sibTrans" presStyleCnt="0"/>
      <dgm:spPr/>
    </dgm:pt>
    <dgm:pt modelId="{E129B36F-80E9-4708-8E42-E3BB46510DE5}" type="pres">
      <dgm:prSet presAssocID="{48970439-B219-4190-A91F-2B6C8D8F08C8}" presName="compNode" presStyleCnt="0"/>
      <dgm:spPr/>
    </dgm:pt>
    <dgm:pt modelId="{96EAEFB8-E27C-49B8-BB32-5C5696FB8AC3}" type="pres">
      <dgm:prSet presAssocID="{48970439-B219-4190-A91F-2B6C8D8F08C8}" presName="bgRect" presStyleLbl="bgShp" presStyleIdx="4" presStyleCnt="5"/>
      <dgm:spPr/>
    </dgm:pt>
    <dgm:pt modelId="{7C1E41EB-D6A0-4F0E-BC93-9465BB85F0C2}" type="pres">
      <dgm:prSet presAssocID="{48970439-B219-4190-A91F-2B6C8D8F08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C12337A-72FD-45F3-AC87-D17C211388A0}" type="pres">
      <dgm:prSet presAssocID="{48970439-B219-4190-A91F-2B6C8D8F08C8}" presName="spaceRect" presStyleCnt="0"/>
      <dgm:spPr/>
    </dgm:pt>
    <dgm:pt modelId="{54EC3354-0F8E-495A-B370-00F4B180C7EC}" type="pres">
      <dgm:prSet presAssocID="{48970439-B219-4190-A91F-2B6C8D8F08C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BFBDB06-D3EE-4093-9B05-C46EF9913B6F}" srcId="{63D36748-6EB2-4657-85F3-00EF244E0E0A}" destId="{0EE27921-0232-471C-8C68-FBF4649D4296}" srcOrd="0" destOrd="0" parTransId="{3F04413D-A3FA-4DC2-8460-8A3D061801E9}" sibTransId="{5B62633A-4E00-4C98-A500-76C2437F2FF5}"/>
    <dgm:cxn modelId="{3637E606-DBAF-4AB7-8AF8-9EA08C8134D9}" srcId="{A7AF6FB3-8B4D-4AC4-BB52-66A1B5C704FF}" destId="{48970439-B219-4190-A91F-2B6C8D8F08C8}" srcOrd="4" destOrd="0" parTransId="{FFBDB9D5-8BFA-464B-AA93-021D6E21BB9B}" sibTransId="{CB69953A-EA48-4676-9069-95A5DD2A4A1A}"/>
    <dgm:cxn modelId="{471FA52A-3949-43DF-A870-A9438B3CA6EF}" srcId="{FAE91FBD-E532-4C41-8267-00DE2C0AA96B}" destId="{E554200A-C9B7-408C-8E41-BC1BD8B6F8D2}" srcOrd="0" destOrd="0" parTransId="{7DF83780-F8A5-424D-B520-87DD2CE71B70}" sibTransId="{D83AE471-064C-4A7B-B248-BAE73CB9B4DC}"/>
    <dgm:cxn modelId="{D051E12E-9096-48B3-A1C9-19F802970154}" type="presOf" srcId="{63D36748-6EB2-4657-85F3-00EF244E0E0A}" destId="{814DF1BC-72D2-4776-B68D-CA6395FCFA18}" srcOrd="0" destOrd="0" presId="urn:microsoft.com/office/officeart/2018/2/layout/IconVerticalSolidList"/>
    <dgm:cxn modelId="{3CEBAD3A-F9A0-4302-B9B5-CDFC6CDD4765}" srcId="{A7AF6FB3-8B4D-4AC4-BB52-66A1B5C704FF}" destId="{18B4284C-2911-42CC-951D-EEDDD34E70DA}" srcOrd="3" destOrd="0" parTransId="{3A8FB7C8-29B4-4AC6-9EB4-6E920E1112E5}" sibTransId="{4F085431-727A-4999-8A17-20F73B3C3A07}"/>
    <dgm:cxn modelId="{B78B0D3B-957E-4FD5-BE06-3A097FD6AADF}" type="presOf" srcId="{48970439-B219-4190-A91F-2B6C8D8F08C8}" destId="{54EC3354-0F8E-495A-B370-00F4B180C7EC}" srcOrd="0" destOrd="0" presId="urn:microsoft.com/office/officeart/2018/2/layout/IconVerticalSolidList"/>
    <dgm:cxn modelId="{708E4966-56B0-47E8-8722-46D569767125}" type="presOf" srcId="{948ABB85-7488-4A31-98B6-97F459797FD7}" destId="{9EF3D4A8-7F2E-434F-ADA8-ACF480C42CAE}" srcOrd="0" destOrd="0" presId="urn:microsoft.com/office/officeart/2018/2/layout/IconVerticalSolidList"/>
    <dgm:cxn modelId="{160C1A50-833A-4F01-B36F-5F794A20CE32}" type="presOf" srcId="{E554200A-C9B7-408C-8E41-BC1BD8B6F8D2}" destId="{A240EEE4-1878-457C-BF91-F63DEFA5B9C1}" srcOrd="0" destOrd="0" presId="urn:microsoft.com/office/officeart/2018/2/layout/IconVerticalSolidList"/>
    <dgm:cxn modelId="{68499C54-12F4-449E-95B1-810C917F804E}" srcId="{A7AF6FB3-8B4D-4AC4-BB52-66A1B5C704FF}" destId="{63D36748-6EB2-4657-85F3-00EF244E0E0A}" srcOrd="2" destOrd="0" parTransId="{B4D8545A-53F1-4B05-9D73-3F068114187A}" sibTransId="{9B4BB7D7-BAE2-478B-92DB-193566B276F2}"/>
    <dgm:cxn modelId="{822B1F56-CD62-4254-9EEE-065FB5183F31}" type="presOf" srcId="{18B4284C-2911-42CC-951D-EEDDD34E70DA}" destId="{4BB4637D-5237-43B3-A68B-5A41D162F931}" srcOrd="0" destOrd="0" presId="urn:microsoft.com/office/officeart/2018/2/layout/IconVerticalSolidList"/>
    <dgm:cxn modelId="{68FE9F9E-C88C-4793-BA52-ACA6241074BC}" type="presOf" srcId="{FAE91FBD-E532-4C41-8267-00DE2C0AA96B}" destId="{D35F0499-331F-4AF3-A1D6-A53A91064CBC}" srcOrd="0" destOrd="0" presId="urn:microsoft.com/office/officeart/2018/2/layout/IconVerticalSolidList"/>
    <dgm:cxn modelId="{1A2E4FB8-045E-490C-9338-99FD58103DBC}" srcId="{A7AF6FB3-8B4D-4AC4-BB52-66A1B5C704FF}" destId="{FAE91FBD-E532-4C41-8267-00DE2C0AA96B}" srcOrd="1" destOrd="0" parTransId="{7F4CD150-D70B-432F-947F-C8C03F3F5FBD}" sibTransId="{E0C342D4-6413-43CF-94D2-C08FC4657CB4}"/>
    <dgm:cxn modelId="{2C4E85E0-9121-4AF8-A361-988B514322D4}" type="presOf" srcId="{A7AF6FB3-8B4D-4AC4-BB52-66A1B5C704FF}" destId="{968EBDC8-A04F-4FB8-9FCD-D0B4D52FF68E}" srcOrd="0" destOrd="0" presId="urn:microsoft.com/office/officeart/2018/2/layout/IconVerticalSolidList"/>
    <dgm:cxn modelId="{C766C0FB-0265-4116-AFC3-F805B2E04213}" type="presOf" srcId="{0EE27921-0232-471C-8C68-FBF4649D4296}" destId="{DF81A9EB-AFA1-4EB1-8368-4C6C336A77E2}" srcOrd="0" destOrd="0" presId="urn:microsoft.com/office/officeart/2018/2/layout/IconVerticalSolidList"/>
    <dgm:cxn modelId="{966AA8FE-A86A-4D7B-B702-3EC468614337}" srcId="{A7AF6FB3-8B4D-4AC4-BB52-66A1B5C704FF}" destId="{948ABB85-7488-4A31-98B6-97F459797FD7}" srcOrd="0" destOrd="0" parTransId="{AD017BD8-C4EB-4CE8-B775-D865D2A82EE7}" sibTransId="{13577FE3-0B97-430D-9BDD-9CFEDC02DF2A}"/>
    <dgm:cxn modelId="{5D0AE920-35AD-48D5-B324-AADFDF0F0540}" type="presParOf" srcId="{968EBDC8-A04F-4FB8-9FCD-D0B4D52FF68E}" destId="{A6A8C0B1-C6E4-4A56-B198-70372633140B}" srcOrd="0" destOrd="0" presId="urn:microsoft.com/office/officeart/2018/2/layout/IconVerticalSolidList"/>
    <dgm:cxn modelId="{ABC72B5D-405B-4E6B-A585-BC3719E67D26}" type="presParOf" srcId="{A6A8C0B1-C6E4-4A56-B198-70372633140B}" destId="{9B94612A-B0E8-4057-BF73-3825F9DD0919}" srcOrd="0" destOrd="0" presId="urn:microsoft.com/office/officeart/2018/2/layout/IconVerticalSolidList"/>
    <dgm:cxn modelId="{B56AF870-7566-4791-97B8-4EE03C0E4507}" type="presParOf" srcId="{A6A8C0B1-C6E4-4A56-B198-70372633140B}" destId="{FEFB55EA-9565-4192-BEC1-C93F92AFB586}" srcOrd="1" destOrd="0" presId="urn:microsoft.com/office/officeart/2018/2/layout/IconVerticalSolidList"/>
    <dgm:cxn modelId="{2D030D06-3558-4598-9E45-A0A4EA645865}" type="presParOf" srcId="{A6A8C0B1-C6E4-4A56-B198-70372633140B}" destId="{86E2D784-96B6-4B1B-8D92-BFD898BAF374}" srcOrd="2" destOrd="0" presId="urn:microsoft.com/office/officeart/2018/2/layout/IconVerticalSolidList"/>
    <dgm:cxn modelId="{C3374BA0-91E3-4333-8EA3-84F13D57B812}" type="presParOf" srcId="{A6A8C0B1-C6E4-4A56-B198-70372633140B}" destId="{9EF3D4A8-7F2E-434F-ADA8-ACF480C42CAE}" srcOrd="3" destOrd="0" presId="urn:microsoft.com/office/officeart/2018/2/layout/IconVerticalSolidList"/>
    <dgm:cxn modelId="{885B9A71-52AA-41DD-A199-3E4F0DA62778}" type="presParOf" srcId="{968EBDC8-A04F-4FB8-9FCD-D0B4D52FF68E}" destId="{55B67104-20E8-4B40-80D7-3BA22798F378}" srcOrd="1" destOrd="0" presId="urn:microsoft.com/office/officeart/2018/2/layout/IconVerticalSolidList"/>
    <dgm:cxn modelId="{A3B88C72-1AFE-49C0-BA85-0938B1ECA19B}" type="presParOf" srcId="{968EBDC8-A04F-4FB8-9FCD-D0B4D52FF68E}" destId="{E79A19E9-4D39-4B41-A8D0-470D7269EDBD}" srcOrd="2" destOrd="0" presId="urn:microsoft.com/office/officeart/2018/2/layout/IconVerticalSolidList"/>
    <dgm:cxn modelId="{4909ACF9-64BC-4BEC-AED6-598FA400B38C}" type="presParOf" srcId="{E79A19E9-4D39-4B41-A8D0-470D7269EDBD}" destId="{9C1ABED0-75D2-4692-A9A5-9D44B130C3DF}" srcOrd="0" destOrd="0" presId="urn:microsoft.com/office/officeart/2018/2/layout/IconVerticalSolidList"/>
    <dgm:cxn modelId="{B4EB5B3A-F3F7-4A5C-BDDB-3B3EA2064242}" type="presParOf" srcId="{E79A19E9-4D39-4B41-A8D0-470D7269EDBD}" destId="{382949D2-39B6-4D35-B059-2E93FA52AABC}" srcOrd="1" destOrd="0" presId="urn:microsoft.com/office/officeart/2018/2/layout/IconVerticalSolidList"/>
    <dgm:cxn modelId="{A52A719C-B5F9-4EBF-968D-B7F1278676D5}" type="presParOf" srcId="{E79A19E9-4D39-4B41-A8D0-470D7269EDBD}" destId="{FF2430EC-8048-440D-A25F-CA91ECE86F07}" srcOrd="2" destOrd="0" presId="urn:microsoft.com/office/officeart/2018/2/layout/IconVerticalSolidList"/>
    <dgm:cxn modelId="{576177C5-58E7-4AE8-9434-4207E025AE9C}" type="presParOf" srcId="{E79A19E9-4D39-4B41-A8D0-470D7269EDBD}" destId="{D35F0499-331F-4AF3-A1D6-A53A91064CBC}" srcOrd="3" destOrd="0" presId="urn:microsoft.com/office/officeart/2018/2/layout/IconVerticalSolidList"/>
    <dgm:cxn modelId="{1FD0B2BC-FB24-47E0-9783-3B149553493C}" type="presParOf" srcId="{E79A19E9-4D39-4B41-A8D0-470D7269EDBD}" destId="{A240EEE4-1878-457C-BF91-F63DEFA5B9C1}" srcOrd="4" destOrd="0" presId="urn:microsoft.com/office/officeart/2018/2/layout/IconVerticalSolidList"/>
    <dgm:cxn modelId="{097B1E20-28CF-4756-9158-6CA85B9A2038}" type="presParOf" srcId="{968EBDC8-A04F-4FB8-9FCD-D0B4D52FF68E}" destId="{F84AF0D1-1220-440B-AE6D-69E3827D216D}" srcOrd="3" destOrd="0" presId="urn:microsoft.com/office/officeart/2018/2/layout/IconVerticalSolidList"/>
    <dgm:cxn modelId="{ACAA2480-209B-4D75-BF5F-5F499688BB09}" type="presParOf" srcId="{968EBDC8-A04F-4FB8-9FCD-D0B4D52FF68E}" destId="{7BCCC4C7-B28A-4F21-9F69-FAE846062A86}" srcOrd="4" destOrd="0" presId="urn:microsoft.com/office/officeart/2018/2/layout/IconVerticalSolidList"/>
    <dgm:cxn modelId="{39C902C9-1168-441F-A63C-43928F00CA9E}" type="presParOf" srcId="{7BCCC4C7-B28A-4F21-9F69-FAE846062A86}" destId="{CF30E8F3-D7E5-49DC-9C5E-2136C3C598E4}" srcOrd="0" destOrd="0" presId="urn:microsoft.com/office/officeart/2018/2/layout/IconVerticalSolidList"/>
    <dgm:cxn modelId="{721C9207-60AB-4892-9613-3F351AF086DF}" type="presParOf" srcId="{7BCCC4C7-B28A-4F21-9F69-FAE846062A86}" destId="{C6EF51B5-B218-4201-9F01-D5CCF6BB3A66}" srcOrd="1" destOrd="0" presId="urn:microsoft.com/office/officeart/2018/2/layout/IconVerticalSolidList"/>
    <dgm:cxn modelId="{804E0C14-D0B6-43F2-916F-C8C27A25A424}" type="presParOf" srcId="{7BCCC4C7-B28A-4F21-9F69-FAE846062A86}" destId="{B3E99B6F-3329-4AC7-AEC6-27A8DA7396FF}" srcOrd="2" destOrd="0" presId="urn:microsoft.com/office/officeart/2018/2/layout/IconVerticalSolidList"/>
    <dgm:cxn modelId="{73B56B80-4394-46AC-9C3C-570BB2186583}" type="presParOf" srcId="{7BCCC4C7-B28A-4F21-9F69-FAE846062A86}" destId="{814DF1BC-72D2-4776-B68D-CA6395FCFA18}" srcOrd="3" destOrd="0" presId="urn:microsoft.com/office/officeart/2018/2/layout/IconVerticalSolidList"/>
    <dgm:cxn modelId="{9F386758-D75D-4446-AB09-BF17C1548A01}" type="presParOf" srcId="{7BCCC4C7-B28A-4F21-9F69-FAE846062A86}" destId="{DF81A9EB-AFA1-4EB1-8368-4C6C336A77E2}" srcOrd="4" destOrd="0" presId="urn:microsoft.com/office/officeart/2018/2/layout/IconVerticalSolidList"/>
    <dgm:cxn modelId="{7C907354-0FF4-4CB4-8EA6-65CD53D2A33A}" type="presParOf" srcId="{968EBDC8-A04F-4FB8-9FCD-D0B4D52FF68E}" destId="{D350B5DF-DA82-463E-B0C5-DC339EDAB0B8}" srcOrd="5" destOrd="0" presId="urn:microsoft.com/office/officeart/2018/2/layout/IconVerticalSolidList"/>
    <dgm:cxn modelId="{0FF17C84-2A51-4747-A75E-D23701E41D7D}" type="presParOf" srcId="{968EBDC8-A04F-4FB8-9FCD-D0B4D52FF68E}" destId="{63675E03-46B1-4385-AC50-A781FAC2EAF2}" srcOrd="6" destOrd="0" presId="urn:microsoft.com/office/officeart/2018/2/layout/IconVerticalSolidList"/>
    <dgm:cxn modelId="{A98A8805-6473-45E2-9B26-7A70CA9C2FB1}" type="presParOf" srcId="{63675E03-46B1-4385-AC50-A781FAC2EAF2}" destId="{F4715670-BD30-4137-9148-8124C11689FE}" srcOrd="0" destOrd="0" presId="urn:microsoft.com/office/officeart/2018/2/layout/IconVerticalSolidList"/>
    <dgm:cxn modelId="{1C2B6052-92EF-43E5-884F-53FDF15B7233}" type="presParOf" srcId="{63675E03-46B1-4385-AC50-A781FAC2EAF2}" destId="{2DA51C5C-7D94-4AAF-87A8-89989476D3B6}" srcOrd="1" destOrd="0" presId="urn:microsoft.com/office/officeart/2018/2/layout/IconVerticalSolidList"/>
    <dgm:cxn modelId="{7040AF1D-E4A9-4F99-9FE3-B8E7378F18FA}" type="presParOf" srcId="{63675E03-46B1-4385-AC50-A781FAC2EAF2}" destId="{4FE57000-FB04-4422-8CE5-E80D1BD14D65}" srcOrd="2" destOrd="0" presId="urn:microsoft.com/office/officeart/2018/2/layout/IconVerticalSolidList"/>
    <dgm:cxn modelId="{75CB850D-F487-426A-92E6-BDBC7D5733F5}" type="presParOf" srcId="{63675E03-46B1-4385-AC50-A781FAC2EAF2}" destId="{4BB4637D-5237-43B3-A68B-5A41D162F931}" srcOrd="3" destOrd="0" presId="urn:microsoft.com/office/officeart/2018/2/layout/IconVerticalSolidList"/>
    <dgm:cxn modelId="{C4D3BF5F-7448-4D8F-8871-1A6F1CCDD555}" type="presParOf" srcId="{968EBDC8-A04F-4FB8-9FCD-D0B4D52FF68E}" destId="{839E6284-D172-4DD1-8BDE-576B4F438FC4}" srcOrd="7" destOrd="0" presId="urn:microsoft.com/office/officeart/2018/2/layout/IconVerticalSolidList"/>
    <dgm:cxn modelId="{133EC7DA-1027-4EC9-924C-ECBC34346812}" type="presParOf" srcId="{968EBDC8-A04F-4FB8-9FCD-D0B4D52FF68E}" destId="{E129B36F-80E9-4708-8E42-E3BB46510DE5}" srcOrd="8" destOrd="0" presId="urn:microsoft.com/office/officeart/2018/2/layout/IconVerticalSolidList"/>
    <dgm:cxn modelId="{91985A12-52F8-4226-95A3-FD758C3DF3D0}" type="presParOf" srcId="{E129B36F-80E9-4708-8E42-E3BB46510DE5}" destId="{96EAEFB8-E27C-49B8-BB32-5C5696FB8AC3}" srcOrd="0" destOrd="0" presId="urn:microsoft.com/office/officeart/2018/2/layout/IconVerticalSolidList"/>
    <dgm:cxn modelId="{9762FA93-5975-4CD6-B291-03B1F03EC05E}" type="presParOf" srcId="{E129B36F-80E9-4708-8E42-E3BB46510DE5}" destId="{7C1E41EB-D6A0-4F0E-BC93-9465BB85F0C2}" srcOrd="1" destOrd="0" presId="urn:microsoft.com/office/officeart/2018/2/layout/IconVerticalSolidList"/>
    <dgm:cxn modelId="{05058684-6F9C-4F2D-9153-D28F6E3ECFB4}" type="presParOf" srcId="{E129B36F-80E9-4708-8E42-E3BB46510DE5}" destId="{3C12337A-72FD-45F3-AC87-D17C211388A0}" srcOrd="2" destOrd="0" presId="urn:microsoft.com/office/officeart/2018/2/layout/IconVerticalSolidList"/>
    <dgm:cxn modelId="{9B87B989-BFF3-4D3F-BDE4-DE902A7DD74F}" type="presParOf" srcId="{E129B36F-80E9-4708-8E42-E3BB46510DE5}" destId="{54EC3354-0F8E-495A-B370-00F4B180C7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4612A-B0E8-4057-BF73-3825F9DD0919}">
      <dsp:nvSpPr>
        <dsp:cNvPr id="0" name=""/>
        <dsp:cNvSpPr/>
      </dsp:nvSpPr>
      <dsp:spPr>
        <a:xfrm>
          <a:off x="0" y="4291"/>
          <a:ext cx="6254724" cy="9140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B55EA-9565-4192-BEC1-C93F92AFB586}">
      <dsp:nvSpPr>
        <dsp:cNvPr id="0" name=""/>
        <dsp:cNvSpPr/>
      </dsp:nvSpPr>
      <dsp:spPr>
        <a:xfrm>
          <a:off x="276493" y="209947"/>
          <a:ext cx="502715" cy="5027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3D4A8-7F2E-434F-ADA8-ACF480C42CAE}">
      <dsp:nvSpPr>
        <dsp:cNvPr id="0" name=""/>
        <dsp:cNvSpPr/>
      </dsp:nvSpPr>
      <dsp:spPr>
        <a:xfrm>
          <a:off x="1055702" y="4291"/>
          <a:ext cx="5199021" cy="914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35" tIns="96735" rIns="96735" bIns="9673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Objective</a:t>
          </a:r>
        </a:p>
      </dsp:txBody>
      <dsp:txXfrm>
        <a:off x="1055702" y="4291"/>
        <a:ext cx="5199021" cy="914027"/>
      </dsp:txXfrm>
    </dsp:sp>
    <dsp:sp modelId="{9C1ABED0-75D2-4692-A9A5-9D44B130C3DF}">
      <dsp:nvSpPr>
        <dsp:cNvPr id="0" name=""/>
        <dsp:cNvSpPr/>
      </dsp:nvSpPr>
      <dsp:spPr>
        <a:xfrm>
          <a:off x="0" y="1146826"/>
          <a:ext cx="6254724" cy="9140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949D2-39B6-4D35-B059-2E93FA52AABC}">
      <dsp:nvSpPr>
        <dsp:cNvPr id="0" name=""/>
        <dsp:cNvSpPr/>
      </dsp:nvSpPr>
      <dsp:spPr>
        <a:xfrm>
          <a:off x="276493" y="1352482"/>
          <a:ext cx="502715" cy="5027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F0499-331F-4AF3-A1D6-A53A91064CBC}">
      <dsp:nvSpPr>
        <dsp:cNvPr id="0" name=""/>
        <dsp:cNvSpPr/>
      </dsp:nvSpPr>
      <dsp:spPr>
        <a:xfrm>
          <a:off x="1055702" y="1146826"/>
          <a:ext cx="2814625" cy="914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35" tIns="96735" rIns="96735" bIns="9673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 </a:t>
          </a:r>
        </a:p>
      </dsp:txBody>
      <dsp:txXfrm>
        <a:off x="1055702" y="1146826"/>
        <a:ext cx="2814625" cy="914027"/>
      </dsp:txXfrm>
    </dsp:sp>
    <dsp:sp modelId="{A240EEE4-1878-457C-BF91-F63DEFA5B9C1}">
      <dsp:nvSpPr>
        <dsp:cNvPr id="0" name=""/>
        <dsp:cNvSpPr/>
      </dsp:nvSpPr>
      <dsp:spPr>
        <a:xfrm>
          <a:off x="3870328" y="1146826"/>
          <a:ext cx="2384395" cy="914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35" tIns="96735" rIns="96735" bIns="9673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Sources, Cleaning, Duplicates, Outliers, Missing Data</a:t>
          </a:r>
        </a:p>
      </dsp:txBody>
      <dsp:txXfrm>
        <a:off x="3870328" y="1146826"/>
        <a:ext cx="2384395" cy="914027"/>
      </dsp:txXfrm>
    </dsp:sp>
    <dsp:sp modelId="{CF30E8F3-D7E5-49DC-9C5E-2136C3C598E4}">
      <dsp:nvSpPr>
        <dsp:cNvPr id="0" name=""/>
        <dsp:cNvSpPr/>
      </dsp:nvSpPr>
      <dsp:spPr>
        <a:xfrm>
          <a:off x="0" y="2289361"/>
          <a:ext cx="6254724" cy="9140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F51B5-B218-4201-9F01-D5CCF6BB3A66}">
      <dsp:nvSpPr>
        <dsp:cNvPr id="0" name=""/>
        <dsp:cNvSpPr/>
      </dsp:nvSpPr>
      <dsp:spPr>
        <a:xfrm>
          <a:off x="276493" y="2495017"/>
          <a:ext cx="502715" cy="5027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DF1BC-72D2-4776-B68D-CA6395FCFA18}">
      <dsp:nvSpPr>
        <dsp:cNvPr id="0" name=""/>
        <dsp:cNvSpPr/>
      </dsp:nvSpPr>
      <dsp:spPr>
        <a:xfrm>
          <a:off x="1055702" y="2289361"/>
          <a:ext cx="2814625" cy="914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35" tIns="96735" rIns="96735" bIns="9673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Analysis </a:t>
          </a:r>
        </a:p>
      </dsp:txBody>
      <dsp:txXfrm>
        <a:off x="1055702" y="2289361"/>
        <a:ext cx="2814625" cy="914027"/>
      </dsp:txXfrm>
    </dsp:sp>
    <dsp:sp modelId="{DF81A9EB-AFA1-4EB1-8368-4C6C336A77E2}">
      <dsp:nvSpPr>
        <dsp:cNvPr id="0" name=""/>
        <dsp:cNvSpPr/>
      </dsp:nvSpPr>
      <dsp:spPr>
        <a:xfrm>
          <a:off x="3870328" y="2289361"/>
          <a:ext cx="2384395" cy="914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35" tIns="96735" rIns="96735" bIns="9673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Questions Answered and Actionable Insights </a:t>
          </a:r>
        </a:p>
      </dsp:txBody>
      <dsp:txXfrm>
        <a:off x="3870328" y="2289361"/>
        <a:ext cx="2384395" cy="914027"/>
      </dsp:txXfrm>
    </dsp:sp>
    <dsp:sp modelId="{F4715670-BD30-4137-9148-8124C11689FE}">
      <dsp:nvSpPr>
        <dsp:cNvPr id="0" name=""/>
        <dsp:cNvSpPr/>
      </dsp:nvSpPr>
      <dsp:spPr>
        <a:xfrm>
          <a:off x="0" y="3431895"/>
          <a:ext cx="6254724" cy="9140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51C5C-7D94-4AAF-87A8-89989476D3B6}">
      <dsp:nvSpPr>
        <dsp:cNvPr id="0" name=""/>
        <dsp:cNvSpPr/>
      </dsp:nvSpPr>
      <dsp:spPr>
        <a:xfrm>
          <a:off x="276493" y="3637552"/>
          <a:ext cx="502715" cy="5027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4637D-5237-43B3-A68B-5A41D162F931}">
      <dsp:nvSpPr>
        <dsp:cNvPr id="0" name=""/>
        <dsp:cNvSpPr/>
      </dsp:nvSpPr>
      <dsp:spPr>
        <a:xfrm>
          <a:off x="1055702" y="3431895"/>
          <a:ext cx="5199021" cy="914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35" tIns="96735" rIns="96735" bIns="9673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Limitations and Future Work </a:t>
          </a:r>
        </a:p>
      </dsp:txBody>
      <dsp:txXfrm>
        <a:off x="1055702" y="3431895"/>
        <a:ext cx="5199021" cy="914027"/>
      </dsp:txXfrm>
    </dsp:sp>
    <dsp:sp modelId="{96EAEFB8-E27C-49B8-BB32-5C5696FB8AC3}">
      <dsp:nvSpPr>
        <dsp:cNvPr id="0" name=""/>
        <dsp:cNvSpPr/>
      </dsp:nvSpPr>
      <dsp:spPr>
        <a:xfrm>
          <a:off x="0" y="4574430"/>
          <a:ext cx="6254724" cy="9140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E41EB-D6A0-4F0E-BC93-9465BB85F0C2}">
      <dsp:nvSpPr>
        <dsp:cNvPr id="0" name=""/>
        <dsp:cNvSpPr/>
      </dsp:nvSpPr>
      <dsp:spPr>
        <a:xfrm>
          <a:off x="276493" y="4780087"/>
          <a:ext cx="502715" cy="5027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C3354-0F8E-495A-B370-00F4B180C7EC}">
      <dsp:nvSpPr>
        <dsp:cNvPr id="0" name=""/>
        <dsp:cNvSpPr/>
      </dsp:nvSpPr>
      <dsp:spPr>
        <a:xfrm>
          <a:off x="1055702" y="4574430"/>
          <a:ext cx="5199021" cy="914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35" tIns="96735" rIns="96735" bIns="9673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Q&amp;A </a:t>
          </a:r>
        </a:p>
      </dsp:txBody>
      <dsp:txXfrm>
        <a:off x="1055702" y="4574430"/>
        <a:ext cx="5199021" cy="914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4C63D-CA0D-4ECC-AF1F-3F9544510DC1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71664-64C9-4663-B74E-C1349981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Hyperlink will work if you have anaconda prompt open, if you have previously opened it and run the kernel it should work without having to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71664-64C9-4663-B74E-C13499815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8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2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5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65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7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8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6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0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0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50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74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4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8/notebooks/Desktop/SMU%20Data%20Science%20coursework/SMU%20Data%20Science%20copy/smu-dal-data-pt-06-2021-u-c/smu-dal-data-pt-06-2021-u-c/SMU_Project-1/Jons_Work/Interactive%20Map%20only.ipyn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24158178-B928-49B4-8B18-F48938A2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893D-DD7F-4600-9ECE-215CF3BEE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Austin Housing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2949E-C38E-423E-B4B2-A056CC520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Greyson, </a:t>
            </a:r>
            <a:r>
              <a:rPr lang="en-US" dirty="0" err="1">
                <a:solidFill>
                  <a:srgbClr val="FFFFFF"/>
                </a:solidFill>
              </a:rPr>
              <a:t>Thi</a:t>
            </a:r>
            <a:r>
              <a:rPr lang="en-US" dirty="0">
                <a:solidFill>
                  <a:srgbClr val="FFFFFF"/>
                </a:solidFill>
              </a:rPr>
              <a:t>, and Jon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SMU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455925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594586D-D910-4CF8-9A91-0C8583F64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5" y="733933"/>
            <a:ext cx="4724569" cy="23622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7109EE9-7143-45AD-953F-3FB124AAD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731840"/>
            <a:ext cx="4732940" cy="23664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885E472-49F1-4E4D-A96C-A8C7935EC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5" y="3763105"/>
            <a:ext cx="4724569" cy="2362284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F506000-B9AD-44AC-B8AA-8387CB610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3764815"/>
            <a:ext cx="4732940" cy="236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1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D958656-F317-43DB-BDAF-E05F8C90B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66" y="640822"/>
            <a:ext cx="3390956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AC04FFF8-AFFD-462E-8DA7-BA94BC2EF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66" y="3673961"/>
            <a:ext cx="3390956" cy="2543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35280D0-C955-4EF4-962E-8C15C24C5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58" y="3671316"/>
            <a:ext cx="3394483" cy="2545862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36A7385-7E53-42E2-96E9-5DCEBF1CB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86" y="633212"/>
            <a:ext cx="3404625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1DFE70F-F9C5-41CD-A4D5-A22A3EC38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032249"/>
            <a:ext cx="6410084" cy="480756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7D787BF-95C2-4E4A-87DA-F9D621E35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917557"/>
            <a:ext cx="3854945" cy="19274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E1CD5C1-9D56-4164-8E27-2E1E5ED63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4020273"/>
            <a:ext cx="3854945" cy="19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40429-2A3E-4754-AE38-5DC19C852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A566-062F-422B-B4DE-35CF4580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938694"/>
          </a:xfrm>
        </p:spPr>
        <p:txBody>
          <a:bodyPr>
            <a:normAutofit/>
          </a:bodyPr>
          <a:lstStyle/>
          <a:p>
            <a:r>
              <a:rPr lang="en-US" sz="1800" b="1" dirty="0"/>
              <a:t>Investment/Buyer Strategies: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Single family homes make up the vast majority of all homes sold in Austin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Investors should buy during the winter months, ideally in Jan.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Sell during the peak months in the late 2</a:t>
            </a:r>
            <a:r>
              <a:rPr lang="en-US" sz="1800" baseline="30000" dirty="0"/>
              <a:t>nd</a:t>
            </a:r>
            <a:r>
              <a:rPr lang="en-US" sz="1800" dirty="0"/>
              <a:t> and 3</a:t>
            </a:r>
            <a:r>
              <a:rPr lang="en-US" sz="1800" baseline="30000" dirty="0"/>
              <a:t>rd</a:t>
            </a:r>
            <a:r>
              <a:rPr lang="en-US" sz="1800" dirty="0"/>
              <a:t> quarters.  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421CECF-92F3-4A94-A247-DE3110284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8628" y="381000"/>
            <a:ext cx="894972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62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0C96-698A-49EE-A1D2-1BAA2AE7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9D6EE-6B35-4CBE-9BA9-B4A484A6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Seller Strategies:</a:t>
            </a:r>
          </a:p>
          <a:p>
            <a:pPr lvl="1"/>
            <a:r>
              <a:rPr lang="en-US" dirty="0"/>
              <a:t>Current owners, do not list homes during winter as sales are less likely to occur. </a:t>
            </a:r>
          </a:p>
          <a:p>
            <a:r>
              <a:rPr lang="en-US" dirty="0"/>
              <a:t>Austin’s home sales are increasing at a lower rate than the population growth of the city?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9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76BB5-5DF4-4631-BA76-AB456616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BDD8-AE6B-4078-B58A-87764D3D6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Did not include list dates, initial sales price, length of time on the market, substantial data from 2021, total count of inventory, average length of time on the market, …..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unlimited time and budget we would conduct a more thorough analysis on the market to identify the best possible location, time, etc. </a:t>
            </a:r>
          </a:p>
        </p:txBody>
      </p:sp>
    </p:spTree>
    <p:extLst>
      <p:ext uri="{BB962C8B-B14F-4D97-AF65-F5344CB8AC3E}">
        <p14:creationId xmlns:p14="http://schemas.microsoft.com/office/powerpoint/2010/main" val="339372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C35E-3A6B-4C5C-BFA4-965A4D80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3EAC-8EA4-45A6-BFCF-904928CC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26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0384-7CE2-4C4D-92C0-7E676120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we need to address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6536-1D64-4F60-AE0C-C26AC00DE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Regressions to support our visual aids? </a:t>
            </a:r>
          </a:p>
          <a:p>
            <a:r>
              <a:rPr lang="en-US" dirty="0"/>
              <a:t>T-tests </a:t>
            </a:r>
          </a:p>
          <a:p>
            <a:r>
              <a:rPr lang="en-US" dirty="0"/>
              <a:t>A chart that shows the correlation results by variable </a:t>
            </a:r>
          </a:p>
          <a:p>
            <a:pPr lvl="1"/>
            <a:r>
              <a:rPr lang="en-US" dirty="0"/>
              <a:t>i.e. we ran a regression and correlation on several variables, square footage is strong compared to school rating or whether or not it had a view</a:t>
            </a:r>
          </a:p>
          <a:p>
            <a:r>
              <a:rPr lang="en-US" dirty="0"/>
              <a:t>Prediction versus actual ?  </a:t>
            </a:r>
          </a:p>
          <a:p>
            <a:r>
              <a:rPr lang="en-US" dirty="0" err="1"/>
              <a:t>Robsut</a:t>
            </a:r>
            <a:r>
              <a:rPr lang="en-US" dirty="0"/>
              <a:t> color </a:t>
            </a:r>
            <a:r>
              <a:rPr lang="en-US" dirty="0" err="1"/>
              <a:t>schem</a:t>
            </a:r>
            <a:r>
              <a:rPr lang="en-US" dirty="0"/>
              <a:t> on our visuals?  Seaborn included yet? </a:t>
            </a:r>
          </a:p>
          <a:p>
            <a:r>
              <a:rPr lang="en-US" dirty="0"/>
              <a:t>Inspiration section? </a:t>
            </a:r>
          </a:p>
        </p:txBody>
      </p:sp>
    </p:spTree>
    <p:extLst>
      <p:ext uri="{BB962C8B-B14F-4D97-AF65-F5344CB8AC3E}">
        <p14:creationId xmlns:p14="http://schemas.microsoft.com/office/powerpoint/2010/main" val="3003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A6D8-8316-409D-B880-73F02052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-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3FC6-50AA-47E5-8FDA-498D18C2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Using Matplotlib to create a total of 6–8 visualizations of your data (ideally, at least two per ”question” you ask of your data)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regresssions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, census info, and google maps heatmaps)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Saving PNG images of your visualizations to distribute to the class and instructional team, and for inclusion in your presentation.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pPr lvl="1"/>
            <a:r>
              <a:rPr lang="en-US" dirty="0"/>
              <a:t>Need these from each party, (utilize code for saving </a:t>
            </a:r>
            <a:r>
              <a:rPr lang="en-US" dirty="0" err="1"/>
              <a:t>png</a:t>
            </a:r>
            <a:r>
              <a:rPr lang="en-US" dirty="0"/>
              <a:t> </a:t>
            </a:r>
            <a:r>
              <a:rPr lang="en-US" dirty="0" err="1"/>
              <a:t>plt.savefig</a:t>
            </a:r>
            <a:r>
              <a:rPr lang="en-US" dirty="0"/>
              <a:t>(r</a:t>
            </a:r>
            <a:r>
              <a:rPr lang="en-US" dirty="0">
                <a:solidFill>
                  <a:srgbClr val="FF0000"/>
                </a:solidFill>
              </a:rPr>
              <a:t>'../</a:t>
            </a:r>
            <a:r>
              <a:rPr lang="en-US" dirty="0" err="1">
                <a:solidFill>
                  <a:srgbClr val="FF0000"/>
                </a:solidFill>
              </a:rPr>
              <a:t>output_data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plot_images</a:t>
            </a:r>
            <a:r>
              <a:rPr lang="en-US" dirty="0">
                <a:solidFill>
                  <a:srgbClr val="FF0000"/>
                </a:solidFill>
              </a:rPr>
              <a:t>/north_hem_lat_humidity.</a:t>
            </a:r>
            <a:r>
              <a:rPr lang="en-US" dirty="0"/>
              <a:t>png', dpi = 100)</a:t>
            </a:r>
          </a:p>
          <a:p>
            <a:pPr lvl="1"/>
            <a:r>
              <a:rPr lang="en-US" dirty="0"/>
              <a:t>Screenshots from google maps (choose what types and what points we want to make with it.) </a:t>
            </a:r>
          </a:p>
          <a:p>
            <a:r>
              <a:rPr lang="en-US" dirty="0"/>
              <a:t>API info,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(Optional) Using at least one API if you can find an API with data pertinent to your primary research questions.  (census, Google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Gmaps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API?)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Creating a write-up summarizing your major findings. This should include a heading for each “question” you asked of your data and a short description of your findings and any relevant plots.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E3CC4-C781-45A5-B13E-BB482A2C4D42}"/>
              </a:ext>
            </a:extLst>
          </p:cNvPr>
          <p:cNvSpPr txBox="1"/>
          <p:nvPr/>
        </p:nvSpPr>
        <p:spPr>
          <a:xfrm>
            <a:off x="3048000" y="32460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3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D215-41AB-43A1-A2ED-F93874D0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lecture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01DF-F412-41DE-9F61-38CF5420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Roboto" panose="02000000000000000000" pitchFamily="2" charset="0"/>
              </a:rPr>
              <a:t>You will also be responsible for preparing a formal, 10-minute presentation that covers: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Questions you found interesting and what motivated you to answer them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Where and how you found the data you used to answer these questions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data exploration and cleanup process (accompanied by your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Notebook)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analysis process (accompanied by your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Notebook)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Your conclusions, which should include a numerical summary and visualizations of that summary</a:t>
            </a:r>
            <a:endParaRPr lang="en-US" sz="1800" i="0" u="none" strike="noStrike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implications of your findings: What do your findings mean? 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233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E8E0E-B73C-448A-9456-42C46A54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065ED2-ECF6-4862-9432-328143BB0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852404"/>
              </p:ext>
            </p:extLst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562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26" y="209725"/>
            <a:ext cx="1888222" cy="6476301"/>
          </a:xfrm>
        </p:spPr>
        <p:txBody>
          <a:bodyPr/>
          <a:lstStyle/>
          <a:p>
            <a:r>
              <a:rPr lang="en-US" dirty="0"/>
              <a:t>Heatmap by sales price</a:t>
            </a:r>
          </a:p>
          <a:p>
            <a:r>
              <a:rPr lang="en-US" dirty="0"/>
              <a:t>Including </a:t>
            </a:r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AC0EDFCD-DEDF-4FD1-AECB-039F3AC9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50" y="0"/>
            <a:ext cx="990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20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26" y="209725"/>
            <a:ext cx="1888222" cy="6476301"/>
          </a:xfrm>
        </p:spPr>
        <p:txBody>
          <a:bodyPr/>
          <a:lstStyle/>
          <a:p>
            <a:r>
              <a:rPr lang="en-US" dirty="0"/>
              <a:t>Heatmap by sales price</a:t>
            </a:r>
          </a:p>
          <a:p>
            <a:r>
              <a:rPr lang="en-US" dirty="0"/>
              <a:t>Singly Family Home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19810C-B618-453F-B720-16BC3598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64" y="18875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5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86D0219-4500-40BB-893D-5FBACC967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9" r="21723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800"/>
              <a:t>Heatmap by sales price</a:t>
            </a:r>
          </a:p>
          <a:p>
            <a:r>
              <a:rPr lang="en-US" sz="1800"/>
              <a:t>2018 </a:t>
            </a:r>
          </a:p>
        </p:txBody>
      </p:sp>
    </p:spTree>
    <p:extLst>
      <p:ext uri="{BB962C8B-B14F-4D97-AF65-F5344CB8AC3E}">
        <p14:creationId xmlns:p14="http://schemas.microsoft.com/office/powerpoint/2010/main" val="1102413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733262B-6773-46BD-937F-9F09AA8C9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83" r="31472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Heatmap by sales price</a:t>
            </a:r>
          </a:p>
          <a:p>
            <a:r>
              <a:rPr lang="en-US" sz="2200"/>
              <a:t>2019 </a:t>
            </a:r>
          </a:p>
        </p:txBody>
      </p:sp>
    </p:spTree>
    <p:extLst>
      <p:ext uri="{BB962C8B-B14F-4D97-AF65-F5344CB8AC3E}">
        <p14:creationId xmlns:p14="http://schemas.microsoft.com/office/powerpoint/2010/main" val="3827382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area&#10;&#10;Description automatically generated with medium confidence">
            <a:extLst>
              <a:ext uri="{FF2B5EF4-FFF2-40B4-BE49-F238E27FC236}">
                <a16:creationId xmlns:a16="http://schemas.microsoft.com/office/drawing/2014/main" id="{0FC1BD39-67F4-47D9-B5C9-2F3BA3AC2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" r="405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Heatmap by sales price</a:t>
            </a:r>
          </a:p>
          <a:p>
            <a:r>
              <a:rPr lang="en-US" sz="2000" dirty="0"/>
              <a:t>2020 </a:t>
            </a:r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Click to see who is correct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3333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4757-0BD4-4402-83FE-2F818440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280865" cy="1645920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2018  </a:t>
            </a:r>
            <a:r>
              <a:rPr lang="en-US" sz="2400" dirty="0"/>
              <a:t>4118 home sales</a:t>
            </a:r>
            <a:endParaRPr lang="en-US" sz="28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39985BD-1D61-433C-A6C0-80109B666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2" r="18691" b="-1"/>
          <a:stretch/>
        </p:blipFill>
        <p:spPr>
          <a:xfrm>
            <a:off x="574214" y="365760"/>
            <a:ext cx="3544851" cy="3639935"/>
          </a:xfrm>
          <a:prstGeom prst="rect">
            <a:avLst/>
          </a:prstGeom>
        </p:spPr>
      </p:pic>
      <p:pic>
        <p:nvPicPr>
          <p:cNvPr id="4" name="Picture 3" descr="A picture containing plant&#10;&#10;Description automatically generated">
            <a:extLst>
              <a:ext uri="{FF2B5EF4-FFF2-40B4-BE49-F238E27FC236}">
                <a16:creationId xmlns:a16="http://schemas.microsoft.com/office/drawing/2014/main" id="{AF6882D4-144E-4962-98B2-870D94327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7" r="18909" b="-1"/>
          <a:stretch/>
        </p:blipFill>
        <p:spPr>
          <a:xfrm>
            <a:off x="4366642" y="365759"/>
            <a:ext cx="3542993" cy="3639312"/>
          </a:xfrm>
          <a:prstGeom prst="rect">
            <a:avLst/>
          </a:prstGeom>
        </p:spPr>
      </p:pic>
      <p:pic>
        <p:nvPicPr>
          <p:cNvPr id="6" name="Picture 5" descr="A map of the area&#10;&#10;Description automatically generated with medium confidence">
            <a:extLst>
              <a:ext uri="{FF2B5EF4-FFF2-40B4-BE49-F238E27FC236}">
                <a16:creationId xmlns:a16="http://schemas.microsoft.com/office/drawing/2014/main" id="{F8D32D53-BB96-4942-8EA7-E623483B6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3" r="19840" b="-1"/>
          <a:stretch/>
        </p:blipFill>
        <p:spPr>
          <a:xfrm>
            <a:off x="8157516" y="365759"/>
            <a:ext cx="3544246" cy="36393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0124B13-B32D-4A53-9212-441E926224C1}"/>
              </a:ext>
            </a:extLst>
          </p:cNvPr>
          <p:cNvSpPr txBox="1">
            <a:spLocks/>
          </p:cNvSpPr>
          <p:nvPr/>
        </p:nvSpPr>
        <p:spPr>
          <a:xfrm>
            <a:off x="4352762" y="4440602"/>
            <a:ext cx="3556873" cy="1645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2019 </a:t>
            </a:r>
            <a:r>
              <a:rPr lang="en-US" sz="2400" dirty="0"/>
              <a:t>4992 home sales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147E1D2-DA82-407B-9ACC-9EF0225C1334}"/>
              </a:ext>
            </a:extLst>
          </p:cNvPr>
          <p:cNvSpPr txBox="1">
            <a:spLocks/>
          </p:cNvSpPr>
          <p:nvPr/>
        </p:nvSpPr>
        <p:spPr>
          <a:xfrm>
            <a:off x="8157212" y="4440602"/>
            <a:ext cx="3542993" cy="1645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2020 </a:t>
            </a:r>
            <a:r>
              <a:rPr lang="en-US" sz="2400" dirty="0"/>
              <a:t>5053 home sales </a:t>
            </a:r>
          </a:p>
        </p:txBody>
      </p:sp>
    </p:spTree>
    <p:extLst>
      <p:ext uri="{BB962C8B-B14F-4D97-AF65-F5344CB8AC3E}">
        <p14:creationId xmlns:p14="http://schemas.microsoft.com/office/powerpoint/2010/main" val="1640875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06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B853-1EA4-43BC-962D-FFDE3E96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F6DE-9EBC-4E5C-9119-3424C7EB2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5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B2AD7-B7E8-4B68-ADAA-DB34E7DC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Objective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46D72-2673-4282-B88A-F3572176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Conduct an in-depth review of the Austin Housing Market data and determine what variables impact price, sales frequency, timing for selling versus buying, and other factors that play a role in the housing market. </a:t>
            </a:r>
          </a:p>
          <a:p>
            <a:pPr marL="0" indent="0">
              <a:buNone/>
            </a:pPr>
            <a:r>
              <a:rPr lang="en-US" sz="2000">
                <a:highlight>
                  <a:srgbClr val="FFFF00"/>
                </a:highlight>
              </a:rPr>
              <a:t>Inspiration: there are plenty of analysis on home price changes and predicting prices, but what else is there? </a:t>
            </a:r>
          </a:p>
          <a:p>
            <a:pPr marL="0" indent="0">
              <a:buNone/>
            </a:pPr>
            <a:r>
              <a:rPr lang="en-US" sz="2000">
                <a:highlight>
                  <a:srgbClr val="FFFF00"/>
                </a:highlight>
              </a:rPr>
              <a:t>List out original questions in the Project Proposal ? </a:t>
            </a:r>
          </a:p>
          <a:p>
            <a:r>
              <a:rPr lang="en-US" sz="2000" b="0" i="0">
                <a:effectLst/>
                <a:latin typeface="Arial" panose="020B0604020202020204" pitchFamily="34" charset="0"/>
              </a:rPr>
              <a:t>What are different trends in the housing market?</a:t>
            </a:r>
          </a:p>
          <a:p>
            <a:r>
              <a:rPr lang="en-US" sz="2000" b="0" i="0">
                <a:effectLst/>
                <a:latin typeface="Arial" panose="020B0604020202020204" pitchFamily="34" charset="0"/>
              </a:rPr>
              <a:t>How has the frequency of sales been affected by year?  Have they increased or decreased?</a:t>
            </a:r>
          </a:p>
          <a:p>
            <a:r>
              <a:rPr lang="en-US" sz="2000" b="0" i="0">
                <a:effectLst/>
                <a:latin typeface="Arial" panose="020B0604020202020204" pitchFamily="34" charset="0"/>
              </a:rPr>
              <a:t>What type of houses are being purchased? (single,</a:t>
            </a:r>
          </a:p>
          <a:p>
            <a:r>
              <a:rPr lang="en-US" sz="2000" b="0" i="0">
                <a:effectLst/>
                <a:latin typeface="Arial" panose="020B0604020202020204" pitchFamily="34" charset="0"/>
              </a:rPr>
              <a:t>family, condo, multifamily)</a:t>
            </a:r>
          </a:p>
          <a:p>
            <a:r>
              <a:rPr lang="en-US" sz="2000" b="0" i="0">
                <a:effectLst/>
                <a:latin typeface="Arial" panose="020B0604020202020204" pitchFamily="34" charset="0"/>
              </a:rPr>
              <a:t>Does the market favor investors/buyers or sellers?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9791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1FA40-6544-4A87-A3A5-6A299271B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Data and Analysis </a:t>
            </a:r>
            <a:br>
              <a:rPr lang="en-US" sz="6000">
                <a:solidFill>
                  <a:srgbClr val="FFFFFF"/>
                </a:solidFill>
              </a:rPr>
            </a:br>
            <a:endParaRPr lang="en-US" sz="6000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8109-FD99-4A42-B90F-00B6F46AE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U.S Census, Google Maps API, Kaggle </a:t>
            </a:r>
          </a:p>
          <a:p>
            <a:r>
              <a:rPr lang="en-US" dirty="0"/>
              <a:t>Cleaning</a:t>
            </a:r>
          </a:p>
          <a:p>
            <a:pPr lvl="1"/>
            <a:r>
              <a:rPr lang="en-US" dirty="0"/>
              <a:t>Outliers</a:t>
            </a:r>
          </a:p>
          <a:p>
            <a:pPr lvl="2"/>
            <a:r>
              <a:rPr lang="en-US" dirty="0"/>
              <a:t>Limited to the city of Austin</a:t>
            </a:r>
          </a:p>
          <a:p>
            <a:pPr lvl="2"/>
            <a:r>
              <a:rPr lang="en-US" dirty="0"/>
              <a:t>Removed extreme price outliers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Missing Data</a:t>
            </a:r>
          </a:p>
          <a:p>
            <a:pPr lvl="2"/>
            <a:r>
              <a:rPr lang="en-US" dirty="0"/>
              <a:t>Data for 2021 homes sales was limited in this data set </a:t>
            </a:r>
          </a:p>
          <a:p>
            <a:pPr lvl="2"/>
            <a:r>
              <a:rPr lang="en-US" dirty="0"/>
              <a:t>(show counts by year visual aid?)</a:t>
            </a:r>
          </a:p>
          <a:p>
            <a:r>
              <a:rPr lang="en-US" dirty="0"/>
              <a:t>Summarize the focus of the data set that we worked from ?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22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87C6-3070-45B0-871D-0CB5BD64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6C7C-D5B2-4881-B67F-C6287AC6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Overall we seek to answer the question </a:t>
            </a:r>
            <a:r>
              <a:rPr lang="en-US" dirty="0">
                <a:latin typeface="Arial" panose="020B0604020202020204" pitchFamily="34" charset="0"/>
              </a:rPr>
              <a:t>of “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What are different trends in the housing market?” (this is more of an overall question, answering the subsequent questions is essentially answering this question)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To answer that we look at a few key factors 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effectLst/>
                <a:latin typeface="Arial" panose="020B0604020202020204" pitchFamily="34" charset="0"/>
              </a:rPr>
              <a:t>What type of houses are being purchased? (</a:t>
            </a:r>
            <a:r>
              <a:rPr lang="en-US" sz="2800" b="0" i="0" dirty="0" err="1">
                <a:effectLst/>
                <a:latin typeface="Arial" panose="020B0604020202020204" pitchFamily="34" charset="0"/>
              </a:rPr>
              <a:t>single,family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, condo, multifamily)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(Add visual for counts of each type?)  Who has the bar chart wit the rotated names?</a:t>
            </a:r>
          </a:p>
        </p:txBody>
      </p:sp>
    </p:spTree>
    <p:extLst>
      <p:ext uri="{BB962C8B-B14F-4D97-AF65-F5344CB8AC3E}">
        <p14:creationId xmlns:p14="http://schemas.microsoft.com/office/powerpoint/2010/main" val="47257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87C6-3070-45B0-871D-0CB5BD64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6C7C-D5B2-4881-B67F-C6287AC6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Arial" panose="020B0604020202020204" pitchFamily="34" charset="0"/>
              </a:rPr>
              <a:t>Homes sales in Austin </a:t>
            </a:r>
            <a:r>
              <a:rPr lang="en-US" dirty="0">
                <a:latin typeface="Arial" panose="020B0604020202020204" pitchFamily="34" charset="0"/>
              </a:rPr>
              <a:t>are increasing yearly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Home sales increased 2.27% from 2018 to 2019 and jumped to 10.20% from 2019 to 2020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Tie in the census data to compare it to population growth? </a:t>
            </a:r>
          </a:p>
          <a:p>
            <a:pPr lvl="1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Utilize the monthly slide bar google maps and get class participation? </a:t>
            </a:r>
          </a:p>
          <a:p>
            <a:pPr lvl="2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i.e. we need a volunteer to pick in which month/</a:t>
            </a:r>
            <a:r>
              <a:rPr lang="en-US" b="0" i="0" dirty="0" err="1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quater</a:t>
            </a:r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are the most homes sold? </a:t>
            </a:r>
          </a:p>
          <a:p>
            <a:pPr lvl="2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Click on hyper link in the power point and determine winners, if any. </a:t>
            </a:r>
            <a:endParaRPr lang="en-US" b="0" i="0" dirty="0"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86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7699994-F930-4BD1-804C-3E97736C3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5E3040-CB0E-4155-9346-CDC038759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90ED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A53ADD0-45A4-4770-8A97-280A522E3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 r="-1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4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150F-116E-443D-8B36-A4A8C6B0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3AEE8-75DD-4802-A515-A934EF1C8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Does the market favor investors/buyers or sellers?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Unable to answer with data set but our research implies that the month in which the house is listed/sold impacts the market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4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66C08-32C6-4AE0-B3E4-4D03DAF7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9" y="639763"/>
            <a:ext cx="3947998" cy="5492750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Analysis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F779B-EC36-4EBE-A2E5-0C5B7C543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Market is primarily affected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Location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</a:rPr>
              <a:t>North-West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</a:rPr>
              <a:t>North-East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</a:rPr>
              <a:t>South-West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</a:rPr>
              <a:t>South-East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Arial" panose="020B0604020202020204" pitchFamily="34" charset="0"/>
              </a:rPr>
              <a:t>Living </a:t>
            </a:r>
            <a:r>
              <a:rPr lang="en-US" dirty="0">
                <a:latin typeface="Arial" panose="020B0604020202020204" pitchFamily="34" charset="0"/>
              </a:rPr>
              <a:t>Space Square Footage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Arial" panose="020B0604020202020204" pitchFamily="34" charset="0"/>
              </a:rPr>
              <a:t>Lot Space Square Footage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Arial" panose="020B0604020202020204" pitchFamily="34" charset="0"/>
              </a:rPr>
              <a:t>Number of Bedrooms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Number of Stories</a:t>
            </a:r>
            <a:endParaRPr lang="en-US" i="0" dirty="0"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334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1445</TotalTime>
  <Words>1035</Words>
  <Application>Microsoft Office PowerPoint</Application>
  <PresentationFormat>Widescreen</PresentationFormat>
  <Paragraphs>115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Metropolitan</vt:lpstr>
      <vt:lpstr>Austin Housing EDA</vt:lpstr>
      <vt:lpstr>Project Overview</vt:lpstr>
      <vt:lpstr>Objective </vt:lpstr>
      <vt:lpstr>Data and Analysis  </vt:lpstr>
      <vt:lpstr>Analysis</vt:lpstr>
      <vt:lpstr>Analysis</vt:lpstr>
      <vt:lpstr>PowerPoint Presentation</vt:lpstr>
      <vt:lpstr>Analysis</vt:lpstr>
      <vt:lpstr>Analysis</vt:lpstr>
      <vt:lpstr>PowerPoint Presentation</vt:lpstr>
      <vt:lpstr>PowerPoint Presentation</vt:lpstr>
      <vt:lpstr>PowerPoint Presentation</vt:lpstr>
      <vt:lpstr>Actionable Insights</vt:lpstr>
      <vt:lpstr>Actionable Insights</vt:lpstr>
      <vt:lpstr>Limitations and Future Work  </vt:lpstr>
      <vt:lpstr>Questions??</vt:lpstr>
      <vt:lpstr>Items we need to address </vt:lpstr>
      <vt:lpstr>Notes - requirements</vt:lpstr>
      <vt:lpstr>From lecture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2018  4118 home sales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Housing EDA</dc:title>
  <dc:creator>jon arnold</dc:creator>
  <cp:lastModifiedBy>Greyson Moore</cp:lastModifiedBy>
  <cp:revision>12</cp:revision>
  <dcterms:created xsi:type="dcterms:W3CDTF">2021-07-31T18:40:38Z</dcterms:created>
  <dcterms:modified xsi:type="dcterms:W3CDTF">2021-08-03T02:47:48Z</dcterms:modified>
</cp:coreProperties>
</file>